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394" r:id="rId2"/>
    <p:sldId id="3399" r:id="rId3"/>
    <p:sldId id="3396" r:id="rId4"/>
    <p:sldId id="3493" r:id="rId5"/>
    <p:sldId id="3436" r:id="rId6"/>
    <p:sldId id="3495" r:id="rId7"/>
    <p:sldId id="3496" r:id="rId8"/>
    <p:sldId id="3497" r:id="rId9"/>
    <p:sldId id="3498" r:id="rId10"/>
    <p:sldId id="3499" r:id="rId11"/>
    <p:sldId id="3512" r:id="rId12"/>
    <p:sldId id="3513" r:id="rId13"/>
    <p:sldId id="3514" r:id="rId14"/>
    <p:sldId id="3515" r:id="rId15"/>
    <p:sldId id="3516" r:id="rId16"/>
    <p:sldId id="3424" r:id="rId17"/>
    <p:sldId id="3503" r:id="rId18"/>
    <p:sldId id="3504" r:id="rId19"/>
    <p:sldId id="3517" r:id="rId20"/>
    <p:sldId id="3518" r:id="rId21"/>
    <p:sldId id="3519" r:id="rId22"/>
    <p:sldId id="3520" r:id="rId23"/>
    <p:sldId id="3521" r:id="rId24"/>
    <p:sldId id="323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E8D"/>
    <a:srgbClr val="80E4C3"/>
    <a:srgbClr val="A597CD"/>
    <a:srgbClr val="EC9E97"/>
    <a:srgbClr val="02C693"/>
    <a:srgbClr val="C2E8F7"/>
    <a:srgbClr val="C7A489"/>
    <a:srgbClr val="88DBF8"/>
    <a:srgbClr val="92D2C6"/>
    <a:srgbClr val="C0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 autoAdjust="0"/>
    <p:restoredTop sz="80099" autoAdjust="0"/>
  </p:normalViewPr>
  <p:slideViewPr>
    <p:cSldViewPr snapToGrid="0">
      <p:cViewPr>
        <p:scale>
          <a:sx n="88" d="100"/>
          <a:sy n="88" d="100"/>
        </p:scale>
        <p:origin x="808" y="1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26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5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683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首先提取一系列不同分辨率的特征图。浅层特征图提取的是高分辨率细节，准确地勾画了三维心脏图像的边界。深度特征图提取的是粗略的高层信息，有助于预测三维心脏图像的整体轮廓。</a:t>
            </a:r>
            <a:endParaRPr lang="en-US" altLang="zh-CN" dirty="0"/>
          </a:p>
          <a:p>
            <a:r>
              <a:rPr lang="zh-CN" altLang="en-US" dirty="0"/>
              <a:t>然后，将这些特征图输入到带有组卷积的注意力架构中。输出为相同大小的注意力图。最后，将这些注意力图与输入的特征图进行逐元素相乘。这种架构增加了学习到的特征图的丰富度。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12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716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雅卡尔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02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心内膜容积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Endo V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和心外膜容积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Epi V )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2D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3D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SGL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MUL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分别对应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2D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分割、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3D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分割、单模态分割和跨模态分割任务。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063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心内膜容积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Endo V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和心外膜容积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Epi V )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2D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3D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SGL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MUL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分别对应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2D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分割、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3D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分割、单模态分割和跨模态分割任务。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30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心内膜容积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Endo V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红色和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心外膜容积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Epi V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绿色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032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所有结果表明，改变解剖因素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S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对预测结果的影响显著，而改变模态因素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Z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对预测结果的影响可忽略不计。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754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所有结果表明，改变解剖因素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S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对预测结果的影响显著，而改变模态因素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Z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对预测结果的影响可忽略不计。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31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无因果解耦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w / o AD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、无合成判别器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w / o SD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、无重建判别器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w / o RD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、同时无合成和重建判别器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w / o SRD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和无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3D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分层注意力机制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( w / o HAM )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43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ADBAC7"/>
                </a:solidFill>
                <a:effectLst/>
                <a:latin typeface="-apple-system"/>
              </a:rPr>
              <a:t>心脏图像分割问题：</a:t>
            </a:r>
            <a:r>
              <a:rPr lang="zh-CN" altLang="en-US" dirty="0"/>
              <a:t>分割心脏的左心室内膜和外膜，对于心脏疾病的诊断和治疗至关重要。</a:t>
            </a:r>
            <a:endParaRPr lang="en-US" altLang="zh-CN" b="0" i="0" dirty="0">
              <a:solidFill>
                <a:srgbClr val="ADBAC7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ADBAC7"/>
                </a:solidFill>
                <a:effectLst/>
                <a:latin typeface="-apple-system"/>
              </a:rPr>
              <a:t>为什么要跨模态？因为时间和金钱的因素，所以医生通常根据患者情况选择一种成像模式进行辅助诊断和治疗。比分割单模态的效果更好。</a:t>
            </a:r>
            <a:endParaRPr lang="en-US" altLang="zh-CN" b="0" i="0" dirty="0">
              <a:solidFill>
                <a:srgbClr val="ADBAC7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ADBAC7"/>
                </a:solidFill>
                <a:effectLst/>
                <a:latin typeface="-apple-system"/>
              </a:rPr>
              <a:t>解剖因素：解剖结构的大小和形状</a:t>
            </a:r>
            <a:endParaRPr lang="en-US" altLang="zh-CN" b="0" i="0" dirty="0">
              <a:solidFill>
                <a:srgbClr val="ADBAC7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ADBAC7"/>
                </a:solidFill>
                <a:effectLst/>
                <a:latin typeface="-apple-system"/>
              </a:rPr>
              <a:t>模态因素：心脏图像的背景等</a:t>
            </a:r>
            <a:endParaRPr lang="en-US" altLang="zh-CN" b="0" i="0" dirty="0">
              <a:solidFill>
                <a:srgbClr val="ADBAC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ADBAC7"/>
                </a:solidFill>
                <a:effectLst/>
                <a:latin typeface="-apple-system"/>
              </a:rPr>
              <a:t>模态分布差异：</a:t>
            </a:r>
            <a:r>
              <a:rPr lang="en-US" altLang="zh-CN" dirty="0"/>
              <a:t>CT</a:t>
            </a:r>
            <a:r>
              <a:rPr lang="zh-CN" altLang="en-US" dirty="0"/>
              <a:t>图像在显示骨骼等高密度结构上具有较好的对比度，而</a:t>
            </a:r>
            <a:r>
              <a:rPr lang="en-US" altLang="zh-CN" dirty="0"/>
              <a:t>MR</a:t>
            </a:r>
            <a:r>
              <a:rPr lang="zh-CN" altLang="en-US" dirty="0"/>
              <a:t>图像则更适合显示软组织。这种模态分布差异会导致在训练时过度依赖单一模态，难以有效融合多模态信息。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切片结构差异：这种结构差异加大了对</a:t>
            </a:r>
            <a:r>
              <a:rPr lang="en-US" altLang="zh-CN" dirty="0"/>
              <a:t>3D</a:t>
            </a:r>
            <a:r>
              <a:rPr lang="zh-CN" altLang="en-US" dirty="0"/>
              <a:t>心脏图像的空间学习难度</a:t>
            </a:r>
          </a:p>
          <a:p>
            <a:pPr algn="l"/>
            <a:endParaRPr lang="zh-CN" altLang="en-US" b="0" i="0" dirty="0">
              <a:solidFill>
                <a:srgbClr val="ADBAC7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06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1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最大化观测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x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 的可能性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同时要减小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q(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z|x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p(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z|x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的距离。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为了最大化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Eq(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z|x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logp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x|z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，即由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q(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z|x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给定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z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时，使 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p(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x|z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的几率越大越好。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左边是正则化损失，右边是重构损失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66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通过右边这个可以吧左边这个化简为下面这个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因果解耦块使用互信息来量化变量之间的因果关系。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5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2025/4/12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1251" y="2822582"/>
            <a:ext cx="955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Causal knowledge fusion for 3D cross-modality cardiac image segmentation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4522492" y="4461094"/>
            <a:ext cx="314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i="0" dirty="0">
                <a:effectLst/>
                <a:latin typeface="Arial" panose="020B0604020202020204" pitchFamily="34" charset="0"/>
              </a:rPr>
              <a:t>Information Fusion 2023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79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）互信息和条件互信息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0E5C90-9DBC-D618-1A65-CC79BA310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376" y="1842213"/>
            <a:ext cx="3134162" cy="30103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84D06E-C715-E08D-B846-4F953F1A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76" y="1956529"/>
            <a:ext cx="410584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7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399" y="958043"/>
            <a:ext cx="408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9</a:t>
            </a:r>
            <a:r>
              <a:rPr lang="zh-CN" altLang="en-US" sz="2400" dirty="0"/>
              <a:t>）正则化项 </a:t>
            </a:r>
            <a:r>
              <a:rPr lang="en-US" altLang="zh-CN" sz="2400" dirty="0"/>
              <a:t>- </a:t>
            </a:r>
            <a:r>
              <a:rPr lang="zh-CN" altLang="en-US" sz="2400" dirty="0"/>
              <a:t>条件互信息</a:t>
            </a:r>
            <a:endParaRPr lang="en-US" altLang="zh-CN" sz="2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1053D98-A10B-CE40-CDCD-ABC135B557A1}"/>
              </a:ext>
            </a:extLst>
          </p:cNvPr>
          <p:cNvSpPr/>
          <p:nvPr/>
        </p:nvSpPr>
        <p:spPr>
          <a:xfrm>
            <a:off x="1835630" y="1752201"/>
            <a:ext cx="2090057" cy="1988457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843627-8E86-9CEE-4C8A-ACAA0FF7BE74}"/>
              </a:ext>
            </a:extLst>
          </p:cNvPr>
          <p:cNvSpPr/>
          <p:nvPr/>
        </p:nvSpPr>
        <p:spPr>
          <a:xfrm>
            <a:off x="965200" y="2847246"/>
            <a:ext cx="2090057" cy="1988457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FD1E13-221A-C8BA-2BA0-D683EA8E323C}"/>
              </a:ext>
            </a:extLst>
          </p:cNvPr>
          <p:cNvSpPr/>
          <p:nvPr/>
        </p:nvSpPr>
        <p:spPr>
          <a:xfrm>
            <a:off x="2380129" y="2980160"/>
            <a:ext cx="2090057" cy="1988457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0AC7519-8C2B-1FB1-B1BA-0194763902B6}"/>
              </a:ext>
            </a:extLst>
          </p:cNvPr>
          <p:cNvSpPr/>
          <p:nvPr/>
        </p:nvSpPr>
        <p:spPr>
          <a:xfrm>
            <a:off x="7445402" y="1752201"/>
            <a:ext cx="2090057" cy="1988457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E98760-F86D-6FB5-8639-175989E314D3}"/>
              </a:ext>
            </a:extLst>
          </p:cNvPr>
          <p:cNvSpPr/>
          <p:nvPr/>
        </p:nvSpPr>
        <p:spPr>
          <a:xfrm>
            <a:off x="7119257" y="2026500"/>
            <a:ext cx="2090057" cy="1988457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161A96B-DE66-950E-53E8-E0F6E4CB2AB4}"/>
              </a:ext>
            </a:extLst>
          </p:cNvPr>
          <p:cNvSpPr/>
          <p:nvPr/>
        </p:nvSpPr>
        <p:spPr>
          <a:xfrm>
            <a:off x="8432587" y="3219645"/>
            <a:ext cx="2090057" cy="1988457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C0E587-6E3D-EF46-750F-19FD919B58B2}"/>
              </a:ext>
            </a:extLst>
          </p:cNvPr>
          <p:cNvSpPr txBox="1"/>
          <p:nvPr/>
        </p:nvSpPr>
        <p:spPr>
          <a:xfrm>
            <a:off x="3489832" y="1497515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Y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6A0A53-3635-0093-3CED-07D7F6B1F7BC}"/>
              </a:ext>
            </a:extLst>
          </p:cNvPr>
          <p:cNvSpPr txBox="1"/>
          <p:nvPr/>
        </p:nvSpPr>
        <p:spPr>
          <a:xfrm>
            <a:off x="674487" y="466048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099CEC-DA5D-057A-6C0A-C8F948EB1595}"/>
              </a:ext>
            </a:extLst>
          </p:cNvPr>
          <p:cNvSpPr txBox="1"/>
          <p:nvPr/>
        </p:nvSpPr>
        <p:spPr>
          <a:xfrm>
            <a:off x="4328353" y="466048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Z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BF2D3D-9925-BE9F-CB5D-7254CF9E9EC4}"/>
              </a:ext>
            </a:extLst>
          </p:cNvPr>
          <p:cNvSpPr txBox="1"/>
          <p:nvPr/>
        </p:nvSpPr>
        <p:spPr>
          <a:xfrm>
            <a:off x="9267051" y="143867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Y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0C05DA-D8B9-B45E-5230-73C73FCB0D21}"/>
              </a:ext>
            </a:extLst>
          </p:cNvPr>
          <p:cNvSpPr txBox="1"/>
          <p:nvPr/>
        </p:nvSpPr>
        <p:spPr>
          <a:xfrm>
            <a:off x="6885963" y="3579864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</a:t>
            </a:r>
            <a:endParaRPr lang="zh-CN" altLang="en-US" sz="2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8A4A36-203E-FA0A-1E12-82C8E04D6E90}"/>
              </a:ext>
            </a:extLst>
          </p:cNvPr>
          <p:cNvSpPr txBox="1"/>
          <p:nvPr/>
        </p:nvSpPr>
        <p:spPr>
          <a:xfrm>
            <a:off x="10522644" y="5106667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Z</a:t>
            </a:r>
            <a:endParaRPr lang="zh-CN" altLang="en-US" sz="2800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4445EC6-D9EB-A1A9-7285-4C713A89CF05}"/>
              </a:ext>
            </a:extLst>
          </p:cNvPr>
          <p:cNvSpPr/>
          <p:nvPr/>
        </p:nvSpPr>
        <p:spPr>
          <a:xfrm>
            <a:off x="1850571" y="2859314"/>
            <a:ext cx="928915" cy="798286"/>
          </a:xfrm>
          <a:custGeom>
            <a:avLst/>
            <a:gdLst>
              <a:gd name="connsiteX0" fmla="*/ 928915 w 928915"/>
              <a:gd name="connsiteY0" fmla="*/ 319315 h 798286"/>
              <a:gd name="connsiteX1" fmla="*/ 703943 w 928915"/>
              <a:gd name="connsiteY1" fmla="*/ 537029 h 798286"/>
              <a:gd name="connsiteX2" fmla="*/ 573315 w 928915"/>
              <a:gd name="connsiteY2" fmla="*/ 798286 h 798286"/>
              <a:gd name="connsiteX3" fmla="*/ 232229 w 928915"/>
              <a:gd name="connsiteY3" fmla="*/ 508000 h 798286"/>
              <a:gd name="connsiteX4" fmla="*/ 58058 w 928915"/>
              <a:gd name="connsiteY4" fmla="*/ 254000 h 798286"/>
              <a:gd name="connsiteX5" fmla="*/ 0 w 928915"/>
              <a:gd name="connsiteY5" fmla="*/ 0 h 798286"/>
              <a:gd name="connsiteX6" fmla="*/ 362858 w 928915"/>
              <a:gd name="connsiteY6" fmla="*/ 14515 h 798286"/>
              <a:gd name="connsiteX7" fmla="*/ 805543 w 928915"/>
              <a:gd name="connsiteY7" fmla="*/ 188686 h 798286"/>
              <a:gd name="connsiteX8" fmla="*/ 928915 w 928915"/>
              <a:gd name="connsiteY8" fmla="*/ 319315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915" h="798286">
                <a:moveTo>
                  <a:pt x="928915" y="319315"/>
                </a:moveTo>
                <a:lnTo>
                  <a:pt x="703943" y="537029"/>
                </a:lnTo>
                <a:lnTo>
                  <a:pt x="573315" y="798286"/>
                </a:lnTo>
                <a:lnTo>
                  <a:pt x="232229" y="508000"/>
                </a:lnTo>
                <a:lnTo>
                  <a:pt x="58058" y="254000"/>
                </a:lnTo>
                <a:lnTo>
                  <a:pt x="0" y="0"/>
                </a:lnTo>
                <a:lnTo>
                  <a:pt x="362858" y="14515"/>
                </a:lnTo>
                <a:lnTo>
                  <a:pt x="805543" y="188686"/>
                </a:lnTo>
                <a:lnTo>
                  <a:pt x="928915" y="31931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CB4C39C-5B71-A353-95AA-EF2B0D5AA847}"/>
              </a:ext>
            </a:extLst>
          </p:cNvPr>
          <p:cNvSpPr/>
          <p:nvPr/>
        </p:nvSpPr>
        <p:spPr>
          <a:xfrm>
            <a:off x="2794000" y="2989943"/>
            <a:ext cx="1059543" cy="747486"/>
          </a:xfrm>
          <a:custGeom>
            <a:avLst/>
            <a:gdLst>
              <a:gd name="connsiteX0" fmla="*/ 0 w 1059543"/>
              <a:gd name="connsiteY0" fmla="*/ 188686 h 747486"/>
              <a:gd name="connsiteX1" fmla="*/ 391886 w 1059543"/>
              <a:gd name="connsiteY1" fmla="*/ 7257 h 747486"/>
              <a:gd name="connsiteX2" fmla="*/ 762000 w 1059543"/>
              <a:gd name="connsiteY2" fmla="*/ 0 h 747486"/>
              <a:gd name="connsiteX3" fmla="*/ 1059543 w 1059543"/>
              <a:gd name="connsiteY3" fmla="*/ 79828 h 747486"/>
              <a:gd name="connsiteX4" fmla="*/ 899886 w 1059543"/>
              <a:gd name="connsiteY4" fmla="*/ 399143 h 747486"/>
              <a:gd name="connsiteX5" fmla="*/ 580571 w 1059543"/>
              <a:gd name="connsiteY5" fmla="*/ 609600 h 747486"/>
              <a:gd name="connsiteX6" fmla="*/ 246743 w 1059543"/>
              <a:gd name="connsiteY6" fmla="*/ 747486 h 747486"/>
              <a:gd name="connsiteX7" fmla="*/ 181429 w 1059543"/>
              <a:gd name="connsiteY7" fmla="*/ 435428 h 747486"/>
              <a:gd name="connsiteX8" fmla="*/ 0 w 1059543"/>
              <a:gd name="connsiteY8" fmla="*/ 188686 h 7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747486">
                <a:moveTo>
                  <a:pt x="0" y="188686"/>
                </a:moveTo>
                <a:lnTo>
                  <a:pt x="391886" y="7257"/>
                </a:lnTo>
                <a:lnTo>
                  <a:pt x="762000" y="0"/>
                </a:lnTo>
                <a:lnTo>
                  <a:pt x="1059543" y="79828"/>
                </a:lnTo>
                <a:lnTo>
                  <a:pt x="899886" y="399143"/>
                </a:lnTo>
                <a:lnTo>
                  <a:pt x="580571" y="609600"/>
                </a:lnTo>
                <a:lnTo>
                  <a:pt x="246743" y="747486"/>
                </a:lnTo>
                <a:lnTo>
                  <a:pt x="181429" y="435428"/>
                </a:lnTo>
                <a:lnTo>
                  <a:pt x="0" y="188686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E8EF21-E6CF-62E5-35F3-9D929AE71E37}"/>
              </a:ext>
            </a:extLst>
          </p:cNvPr>
          <p:cNvSpPr txBox="1"/>
          <p:nvPr/>
        </p:nvSpPr>
        <p:spPr>
          <a:xfrm>
            <a:off x="736921" y="2300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I(ŝ ; y|z)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5424BD-956D-DA93-9CE2-2A8D5356A462}"/>
              </a:ext>
            </a:extLst>
          </p:cNvPr>
          <p:cNvSpPr txBox="1"/>
          <p:nvPr/>
        </p:nvSpPr>
        <p:spPr>
          <a:xfrm>
            <a:off x="4071257" y="2700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I(z; y|ŝ )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0F378DC-1A4F-4895-9761-21DB060A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57" y="5585529"/>
            <a:ext cx="3493628" cy="5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592554" y="760413"/>
            <a:ext cx="8984344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10</a:t>
            </a:r>
            <a:r>
              <a:rPr lang="zh-CN" altLang="en-US" sz="2400" dirty="0"/>
              <a:t>）对抗模块：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VAE</a:t>
            </a:r>
            <a:r>
              <a:rPr lang="zh-CN" altLang="en-US" sz="2400" dirty="0"/>
              <a:t>的解码器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</a:t>
            </a:r>
            <a:r>
              <a:rPr lang="zh-CN" altLang="en-US" sz="2400" dirty="0"/>
              <a:t>确保所提取的解剖因子</a:t>
            </a:r>
            <a:r>
              <a:rPr lang="zh-CN" altLang="en-US" sz="2400" dirty="0">
                <a:solidFill>
                  <a:srgbClr val="FF0000"/>
                </a:solidFill>
              </a:rPr>
              <a:t>在跨模态环境中</a:t>
            </a:r>
            <a:r>
              <a:rPr lang="zh-CN" altLang="en-US" sz="2400" dirty="0"/>
              <a:t>具有因果不变性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AFACE5-DCF2-6DE1-8556-E6DDE312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2449273"/>
            <a:ext cx="5290561" cy="40026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C7C1CD-8D81-77FF-A765-2EC11F22C259}"/>
              </a:ext>
            </a:extLst>
          </p:cNvPr>
          <p:cNvSpPr txBox="1"/>
          <p:nvPr/>
        </p:nvSpPr>
        <p:spPr>
          <a:xfrm>
            <a:off x="6676571" y="2714171"/>
            <a:ext cx="457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重构生成器</a:t>
            </a:r>
            <a:r>
              <a:rPr lang="en-US" altLang="zh-CN" dirty="0"/>
              <a:t>G</a:t>
            </a:r>
            <a:r>
              <a:rPr lang="zh-CN" altLang="en-US" dirty="0"/>
              <a:t>：重构 </a:t>
            </a:r>
            <a:r>
              <a:rPr lang="en-US" altLang="zh-CN" dirty="0"/>
              <a:t>+ </a:t>
            </a:r>
            <a:r>
              <a:rPr lang="zh-CN" altLang="en-US" dirty="0"/>
              <a:t>骗过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6CDE53-E82A-A42E-6DC7-A5C0F2E5237B}"/>
              </a:ext>
            </a:extLst>
          </p:cNvPr>
          <p:cNvSpPr txBox="1"/>
          <p:nvPr/>
        </p:nvSpPr>
        <p:spPr>
          <a:xfrm>
            <a:off x="6676571" y="3305271"/>
            <a:ext cx="457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重构生成器</a:t>
            </a:r>
            <a:r>
              <a:rPr lang="en-US" altLang="zh-CN" dirty="0"/>
              <a:t>G’</a:t>
            </a:r>
            <a:r>
              <a:rPr lang="zh-CN" altLang="en-US" dirty="0"/>
              <a:t>：骗过</a:t>
            </a:r>
            <a:r>
              <a:rPr lang="en-US" altLang="zh-CN" dirty="0"/>
              <a:t>D’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5522C75-F54F-B607-4938-CF9882095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092" y="3979142"/>
            <a:ext cx="221010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592554" y="760414"/>
            <a:ext cx="890704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11</a:t>
            </a:r>
            <a:r>
              <a:rPr lang="zh-CN" altLang="en-US" sz="2400" dirty="0"/>
              <a:t>）分割模块：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B4B38-AA39-6B74-6998-CC49AA809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378" y="1984841"/>
            <a:ext cx="3762900" cy="1095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CABEFE-4941-4D7B-4D6B-9C22B5033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171" y="3926932"/>
            <a:ext cx="4039164" cy="6477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BDF6B2-9077-246C-BB93-48BC9B65BE36}"/>
              </a:ext>
            </a:extLst>
          </p:cNvPr>
          <p:cNvSpPr/>
          <p:nvPr/>
        </p:nvSpPr>
        <p:spPr>
          <a:xfrm>
            <a:off x="3969657" y="2663371"/>
            <a:ext cx="1807029" cy="416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379973" y="869668"/>
            <a:ext cx="890704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12</a:t>
            </a:r>
            <a:r>
              <a:rPr lang="zh-CN" altLang="en-US" sz="2400" dirty="0"/>
              <a:t>）</a:t>
            </a:r>
            <a:r>
              <a:rPr lang="en-US" altLang="zh-CN" sz="2400" dirty="0"/>
              <a:t>3D</a:t>
            </a:r>
            <a:r>
              <a:rPr lang="zh-CN" altLang="en-US" sz="2400" dirty="0"/>
              <a:t>分层注意力机制：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65BE23-268B-D430-A988-BF4096FF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856" y="2245573"/>
            <a:ext cx="6018973" cy="24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1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1081268"/>
            <a:ext cx="890704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13</a:t>
            </a:r>
            <a:r>
              <a:rPr lang="zh-CN" altLang="en-US" sz="2400" dirty="0"/>
              <a:t>）</a:t>
            </a:r>
            <a:r>
              <a:rPr lang="en-US" altLang="zh-CN" sz="2400" dirty="0"/>
              <a:t>Loss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31C6C5-6AC3-63CF-1250-3C7271205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829" y="2724051"/>
            <a:ext cx="656364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3" y="948790"/>
            <a:ext cx="373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）实验设置</a:t>
            </a:r>
            <a:r>
              <a:rPr lang="en-US" altLang="zh-CN" sz="2400" dirty="0"/>
              <a:t>—</a:t>
            </a:r>
            <a:r>
              <a:rPr lang="zh-CN" altLang="en-US" sz="2400" dirty="0"/>
              <a:t>数据集</a:t>
            </a:r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B24134-0AB9-76FE-3545-8B52DD69E009}"/>
              </a:ext>
            </a:extLst>
          </p:cNvPr>
          <p:cNvSpPr txBox="1"/>
          <p:nvPr/>
        </p:nvSpPr>
        <p:spPr>
          <a:xfrm>
            <a:off x="783960" y="1709108"/>
            <a:ext cx="8033467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( 1 ) MR数据集：从北京安贞医院采集了503张心脏3D图像。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( 2 ) CT数据集：采集自暨南大学附属第一医院的518张心脏3D图像。</a:t>
            </a:r>
          </a:p>
        </p:txBody>
      </p:sp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3" y="948790"/>
            <a:ext cx="428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）实验设置</a:t>
            </a:r>
            <a:r>
              <a:rPr lang="en-US" altLang="zh-CN" sz="2400" dirty="0"/>
              <a:t>—</a:t>
            </a:r>
            <a:r>
              <a:rPr lang="zh-CN" altLang="en-US" sz="2400" dirty="0"/>
              <a:t>评价指标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A611C-3349-8D29-21DA-B9C5B2986674}"/>
              </a:ext>
            </a:extLst>
          </p:cNvPr>
          <p:cNvSpPr txBox="1"/>
          <p:nvPr/>
        </p:nvSpPr>
        <p:spPr>
          <a:xfrm>
            <a:off x="851338" y="1826151"/>
            <a:ext cx="10858500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Dice</a:t>
            </a:r>
            <a:r>
              <a:rPr lang="zh-CN" altLang="en-US" sz="2000" dirty="0"/>
              <a:t>：衡量分割出的目标区域的重叠程度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Jaccard</a:t>
            </a:r>
            <a:r>
              <a:rPr lang="zh-CN" altLang="en-US" sz="2000" dirty="0"/>
              <a:t>：衡量预测结果和真实值之间的重叠程度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HD</a:t>
            </a:r>
            <a:r>
              <a:rPr lang="zh-CN" altLang="en-US" sz="2000" dirty="0"/>
              <a:t>：衡量分割出的目标边界的空间误差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RMSE</a:t>
            </a:r>
            <a:r>
              <a:rPr lang="zh-CN" altLang="en-US" sz="2000" dirty="0"/>
              <a:t>：分割出的目标边界与真实边界之间的平方差的均值的平方根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5</a:t>
            </a:r>
            <a:r>
              <a:rPr lang="zh-CN" altLang="en-US" sz="2000" dirty="0"/>
              <a:t>、</a:t>
            </a:r>
            <a:r>
              <a:rPr lang="en-US" altLang="zh-CN" sz="2000" dirty="0"/>
              <a:t>RVD</a:t>
            </a:r>
            <a:r>
              <a:rPr lang="zh-CN" altLang="en-US" sz="2000" dirty="0"/>
              <a:t>：衡量分割后的目标体积的体积误差</a:t>
            </a:r>
          </a:p>
        </p:txBody>
      </p:sp>
    </p:spTree>
    <p:extLst>
      <p:ext uri="{BB962C8B-B14F-4D97-AF65-F5344CB8AC3E}">
        <p14:creationId xmlns:p14="http://schemas.microsoft.com/office/powerpoint/2010/main" val="22287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3" y="948790"/>
            <a:ext cx="8570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）实验结果</a:t>
            </a:r>
            <a:r>
              <a:rPr lang="en-US" altLang="zh-CN" sz="2400" dirty="0"/>
              <a:t>1-</a:t>
            </a:r>
            <a:r>
              <a:rPr lang="zh-CN" altLang="en-US" sz="2400" dirty="0"/>
              <a:t>与</a:t>
            </a:r>
            <a:r>
              <a:rPr lang="en-US" altLang="zh-CN" sz="2400" dirty="0"/>
              <a:t>10</a:t>
            </a:r>
            <a:r>
              <a:rPr lang="zh-CN" altLang="en-US" sz="2400" dirty="0"/>
              <a:t>种最先进的心脏图像分割方法的定量比较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0082DD-9BDB-C647-456F-52F9FA40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516137"/>
            <a:ext cx="9753600" cy="51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2" y="948790"/>
            <a:ext cx="875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）实验结果</a:t>
            </a:r>
            <a:r>
              <a:rPr lang="en-US" altLang="zh-CN" sz="2400" dirty="0"/>
              <a:t>1-</a:t>
            </a:r>
            <a:r>
              <a:rPr lang="zh-CN" altLang="en-US" sz="2400" dirty="0"/>
              <a:t>与</a:t>
            </a:r>
            <a:r>
              <a:rPr lang="en-US" altLang="zh-CN" sz="2400" dirty="0"/>
              <a:t>8</a:t>
            </a:r>
            <a:r>
              <a:rPr lang="zh-CN" altLang="en-US" sz="2400" dirty="0"/>
              <a:t>种先进的非心脏图像分割方法的定量比较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B457F-5B3C-AA64-5D00-56BC698E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68" y="1566346"/>
            <a:ext cx="10877283" cy="47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2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B71E77-1ADA-8E04-0355-615F51C0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77" b="-6184"/>
          <a:stretch/>
        </p:blipFill>
        <p:spPr>
          <a:xfrm>
            <a:off x="256003" y="1014348"/>
            <a:ext cx="4207025" cy="9087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5C76AE-B6FB-EB3F-A447-2CCA06664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028" y="948790"/>
            <a:ext cx="7364840" cy="46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3" y="948790"/>
            <a:ext cx="812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）实验结果</a:t>
            </a:r>
            <a:r>
              <a:rPr lang="en-US" altLang="zh-CN" sz="2400" dirty="0"/>
              <a:t>1-</a:t>
            </a:r>
            <a:r>
              <a:rPr lang="zh-CN" altLang="en-US" sz="2400" dirty="0"/>
              <a:t>与</a:t>
            </a:r>
            <a:r>
              <a:rPr lang="en-US" altLang="zh-CN" sz="2400" dirty="0"/>
              <a:t>18</a:t>
            </a:r>
            <a:r>
              <a:rPr lang="zh-CN" altLang="en-US" sz="2400" dirty="0"/>
              <a:t>种分割方法的定性比较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0176EA-CD8C-1757-29BC-03C9BF8B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1" y="1968163"/>
            <a:ext cx="11280705" cy="37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2" y="948790"/>
            <a:ext cx="915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）实验结果</a:t>
            </a:r>
            <a:r>
              <a:rPr lang="en-US" altLang="zh-CN" sz="2400" dirty="0"/>
              <a:t>2-</a:t>
            </a:r>
            <a:r>
              <a:rPr lang="zh-CN" altLang="en-US" sz="2400" dirty="0"/>
              <a:t>解剖因素</a:t>
            </a:r>
            <a:r>
              <a:rPr lang="en-US" altLang="zh-CN" sz="2400" dirty="0"/>
              <a:t>S</a:t>
            </a:r>
            <a:r>
              <a:rPr lang="zh-CN" altLang="en-US" sz="2400" dirty="0"/>
              <a:t>和模态因素</a:t>
            </a:r>
            <a:r>
              <a:rPr lang="en-US" altLang="zh-CN" sz="2400" dirty="0"/>
              <a:t>Z</a:t>
            </a:r>
            <a:r>
              <a:rPr lang="zh-CN" altLang="en-US" sz="2400" dirty="0"/>
              <a:t>对预测结果的定量分析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21CE4-C0C4-51C0-B3EC-C5AB887B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6" y="1962429"/>
            <a:ext cx="10775188" cy="38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7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2" y="948790"/>
            <a:ext cx="915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）实验结果</a:t>
            </a:r>
            <a:r>
              <a:rPr lang="en-US" altLang="zh-CN" sz="2400" dirty="0"/>
              <a:t>2-</a:t>
            </a:r>
            <a:r>
              <a:rPr lang="zh-CN" altLang="en-US" sz="2400" dirty="0"/>
              <a:t>解剖因素</a:t>
            </a:r>
            <a:r>
              <a:rPr lang="en-US" altLang="zh-CN" sz="2400" dirty="0"/>
              <a:t>S</a:t>
            </a:r>
            <a:r>
              <a:rPr lang="zh-CN" altLang="en-US" sz="2400" dirty="0"/>
              <a:t>和模态因素</a:t>
            </a:r>
            <a:r>
              <a:rPr lang="en-US" altLang="zh-CN" sz="2400" dirty="0"/>
              <a:t>Z</a:t>
            </a:r>
            <a:r>
              <a:rPr lang="zh-CN" altLang="en-US" sz="2400" dirty="0"/>
              <a:t>对预测结果的定性分析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EC56F2-5E3F-7BD7-F99F-C389BA206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1760815"/>
            <a:ext cx="11069641" cy="44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6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C1F4FE-67A2-7310-37D9-A4BDDA7F36EB}"/>
              </a:ext>
            </a:extLst>
          </p:cNvPr>
          <p:cNvSpPr txBox="1"/>
          <p:nvPr/>
        </p:nvSpPr>
        <p:spPr>
          <a:xfrm>
            <a:off x="638872" y="948790"/>
            <a:ext cx="915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）实验结果</a:t>
            </a:r>
            <a:r>
              <a:rPr lang="en-US" altLang="zh-CN" sz="2400" dirty="0"/>
              <a:t>3-</a:t>
            </a:r>
            <a:r>
              <a:rPr lang="zh-CN" altLang="en-US" sz="2400" dirty="0"/>
              <a:t>消融实验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81324-AB7D-015B-2448-670706C5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913" y="1038612"/>
            <a:ext cx="5013511" cy="56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51492"/>
            <a:ext cx="1219200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5F766-96DF-C61F-AB99-DE791F2A8DAB}"/>
              </a:ext>
            </a:extLst>
          </p:cNvPr>
          <p:cNvSpPr txBox="1"/>
          <p:nvPr/>
        </p:nvSpPr>
        <p:spPr>
          <a:xfrm>
            <a:off x="660400" y="904609"/>
            <a:ext cx="166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）问题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63DEBF-72BE-ACA0-D811-AD172F6E6C4A}"/>
              </a:ext>
            </a:extLst>
          </p:cNvPr>
          <p:cNvSpPr txBox="1"/>
          <p:nvPr/>
        </p:nvSpPr>
        <p:spPr>
          <a:xfrm>
            <a:off x="929103" y="1493313"/>
            <a:ext cx="10391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任务：三维</a:t>
            </a:r>
            <a:r>
              <a:rPr lang="zh-CN" altLang="en-US" sz="2000" dirty="0">
                <a:solidFill>
                  <a:srgbClr val="FF0000"/>
                </a:solidFill>
              </a:rPr>
              <a:t>跨模态</a:t>
            </a:r>
            <a:r>
              <a:rPr lang="zh-CN" altLang="en-US" sz="2000" dirty="0">
                <a:solidFill>
                  <a:srgbClr val="00B0F0"/>
                </a:solidFill>
              </a:rPr>
              <a:t>心脏图像分割</a:t>
            </a:r>
            <a:r>
              <a:rPr lang="zh-CN" altLang="en-US" sz="2000" dirty="0"/>
              <a:t>问题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5555E-B88B-E217-3186-B131DDA0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429785"/>
            <a:ext cx="3322758" cy="38163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2E16A0-A14D-7972-B7FD-B5A77C1E515D}"/>
              </a:ext>
            </a:extLst>
          </p:cNvPr>
          <p:cNvSpPr txBox="1"/>
          <p:nvPr/>
        </p:nvSpPr>
        <p:spPr>
          <a:xfrm>
            <a:off x="4884617" y="2934098"/>
            <a:ext cx="6435512" cy="2807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挑战：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modality-specific spatial confounding</a:t>
            </a:r>
            <a:r>
              <a:rPr lang="zh-CN" altLang="en-US" sz="2000" dirty="0"/>
              <a:t>：源自</a:t>
            </a:r>
            <a:r>
              <a:rPr lang="zh-CN" altLang="en-US" sz="2000" dirty="0">
                <a:solidFill>
                  <a:srgbClr val="FF0000"/>
                </a:solidFill>
              </a:rPr>
              <a:t>解剖因素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模态因素</a:t>
            </a:r>
            <a:r>
              <a:rPr lang="zh-CN" altLang="en-US" sz="2000" dirty="0"/>
              <a:t>在空间上的纠缠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模态分布差异：</a:t>
            </a:r>
            <a:r>
              <a:rPr lang="zh-CN" altLang="en-US" sz="2000" b="0" i="0" dirty="0">
                <a:effectLst/>
                <a:latin typeface="-apple-system"/>
              </a:rPr>
              <a:t>模态因子在不同成像原理上的分布差异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切片结构差异：从心脏基部到心尖，切片形状逐渐变窄。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109534-0722-8762-F90E-99B7853B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740" y="129546"/>
            <a:ext cx="3719872" cy="255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5F766-96DF-C61F-AB99-DE791F2A8DAB}"/>
              </a:ext>
            </a:extLst>
          </p:cNvPr>
          <p:cNvSpPr txBox="1"/>
          <p:nvPr/>
        </p:nvSpPr>
        <p:spPr>
          <a:xfrm>
            <a:off x="660400" y="984862"/>
            <a:ext cx="228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）现有方法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DE1D89-2294-0EFD-059E-5E8861B08BDF}"/>
              </a:ext>
            </a:extLst>
          </p:cNvPr>
          <p:cNvSpPr txBox="1"/>
          <p:nvPr/>
        </p:nvSpPr>
        <p:spPr>
          <a:xfrm>
            <a:off x="851338" y="1793309"/>
            <a:ext cx="10777637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缺乏因果性：现有方法大多依赖于学习不变表示，即通过提取不同模态下的共享特征来实现分割。然而，这些方法主要基于统计相关性，忽略了数据之间的因果关系，从而无法在不同模态之间有效地融合信息。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过适应单一模态：由于模态分布差异，一些方法在主要依赖某一成像模态训练时会对其产生过度适应，无法泛化到其他模态。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依赖</a:t>
            </a:r>
            <a:r>
              <a:rPr lang="en-US" altLang="zh-CN" sz="2000" dirty="0"/>
              <a:t>2D</a:t>
            </a:r>
            <a:r>
              <a:rPr lang="zh-CN" altLang="en-US" sz="2000" dirty="0"/>
              <a:t>切片：很多方法仅在</a:t>
            </a:r>
            <a:r>
              <a:rPr lang="en-US" altLang="zh-CN" sz="2000" dirty="0"/>
              <a:t>2D</a:t>
            </a:r>
            <a:r>
              <a:rPr lang="zh-CN" altLang="en-US" sz="2000" dirty="0"/>
              <a:t>切片上进行分割，再通过后处理得到</a:t>
            </a:r>
            <a:r>
              <a:rPr lang="en-US" altLang="zh-CN" sz="2000" dirty="0"/>
              <a:t>3D</a:t>
            </a:r>
            <a:r>
              <a:rPr lang="zh-CN" altLang="en-US" sz="2000" dirty="0"/>
              <a:t>结果，这种方式无法捕捉到</a:t>
            </a:r>
            <a:r>
              <a:rPr lang="en-US" altLang="zh-CN" sz="2000" dirty="0"/>
              <a:t>3D</a:t>
            </a:r>
            <a:r>
              <a:rPr lang="zh-CN" altLang="en-US" sz="2000" dirty="0"/>
              <a:t>图像中的空间结构，导致对复杂结构的分割效果较差。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833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36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）方法概述 </a:t>
            </a:r>
            <a:r>
              <a:rPr lang="en-US" altLang="zh-CN" sz="2400" dirty="0"/>
              <a:t>- </a:t>
            </a:r>
            <a:r>
              <a:rPr lang="zh-CN" altLang="en-US" sz="2400" dirty="0"/>
              <a:t>因果图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FD2B98-311A-0EBF-0A3C-CD9D2797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415" y="1695623"/>
            <a:ext cx="6246683" cy="45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399" y="958043"/>
            <a:ext cx="524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）方法概述</a:t>
            </a:r>
            <a:r>
              <a:rPr lang="en-US" altLang="zh-CN" sz="2400" dirty="0"/>
              <a:t> – </a:t>
            </a:r>
            <a:r>
              <a:rPr lang="zh-CN" altLang="en-US" sz="2400" dirty="0"/>
              <a:t>模型架构</a:t>
            </a:r>
          </a:p>
          <a:p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5A7D36-E374-3318-E756-BAC9F4F3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75" y="1529360"/>
            <a:ext cx="6452849" cy="48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）因果解耦模块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3A128-C4D2-C29A-3F1A-1B868CFD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307" y="2504299"/>
            <a:ext cx="4846864" cy="1438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AFDCD6-970A-0844-E22D-44B3B1D751DE}"/>
              </a:ext>
            </a:extLst>
          </p:cNvPr>
          <p:cNvSpPr txBox="1"/>
          <p:nvPr/>
        </p:nvSpPr>
        <p:spPr>
          <a:xfrm>
            <a:off x="851338" y="1475982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X,Y - S,Z – X,Y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BFD206-C7BF-9C37-79FB-7757A0E05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66" y="2504299"/>
            <a:ext cx="4172532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7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VAE Loss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51DED1-F21C-ACC0-CBD4-F2DFBB171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2121657"/>
            <a:ext cx="4904990" cy="31897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CF6ABB-1358-6492-C296-D0B1CC9F1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31116"/>
            <a:ext cx="5147405" cy="27283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2BB329-FC66-B344-9445-D427D3885FE6}"/>
              </a:ext>
            </a:extLst>
          </p:cNvPr>
          <p:cNvSpPr txBox="1"/>
          <p:nvPr/>
        </p:nvSpPr>
        <p:spPr>
          <a:xfrm>
            <a:off x="851338" y="1475982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X-Z-X</a:t>
            </a:r>
            <a:r>
              <a:rPr lang="zh-CN" altLang="en-US" sz="2400" dirty="0"/>
              <a:t>：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6049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7</a:t>
            </a:r>
            <a:r>
              <a:rPr lang="zh-CN" altLang="en-US" sz="2400" dirty="0"/>
              <a:t>）</a:t>
            </a:r>
            <a:r>
              <a:rPr lang="en-US" altLang="zh-CN" sz="2400" dirty="0"/>
              <a:t>Loss – </a:t>
            </a:r>
            <a:r>
              <a:rPr lang="zh-CN" altLang="en-US" sz="2400" dirty="0"/>
              <a:t>正则化项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E7E2F6-77E1-9B74-375B-70DA9245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689225"/>
            <a:ext cx="4753638" cy="3429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B5B6CD-A7AF-64CE-CD45-83BF842C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360" y="803277"/>
            <a:ext cx="4153480" cy="5201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F6EFA4-94D3-5981-1B24-8D08F6D32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66" y="5620753"/>
            <a:ext cx="3493628" cy="5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4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18668</TotalTime>
  <Words>1487</Words>
  <Application>Microsoft Office PowerPoint</Application>
  <PresentationFormat>宽屏</PresentationFormat>
  <Paragraphs>213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-apple-system</vt:lpstr>
      <vt:lpstr>ui-sans-serif</vt:lpstr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津华 张</cp:lastModifiedBy>
  <cp:revision>1155</cp:revision>
  <dcterms:created xsi:type="dcterms:W3CDTF">2022-04-19T02:24:36Z</dcterms:created>
  <dcterms:modified xsi:type="dcterms:W3CDTF">2025-04-12T10:51:12Z</dcterms:modified>
</cp:coreProperties>
</file>